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elegraf" charset="1" panose="00000500000000000000"/>
      <p:regular r:id="rId19"/>
    </p:embeddedFont>
    <p:embeddedFont>
      <p:font typeface="Telegraf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4480560" y="5707122"/>
            <a:ext cx="9326880" cy="3730752"/>
            <a:chOff x="0" y="0"/>
            <a:chExt cx="6350000" cy="254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l="0" t="-24020" r="0" b="-1660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707723" y="9186180"/>
            <a:ext cx="872554" cy="72120"/>
            <a:chOff x="0" y="0"/>
            <a:chExt cx="229809" cy="189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28935" y="2013774"/>
            <a:ext cx="15687280" cy="250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Community Detection-Based Parallel Algorithm for Quantum Circuit Simulation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95733" y="6568563"/>
            <a:ext cx="2704976" cy="192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spc="-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  <a:p>
            <a:pPr algn="just">
              <a:lnSpc>
                <a:spcPts val="3779"/>
              </a:lnSpc>
            </a:pPr>
            <a:r>
              <a:rPr lang="en-US" sz="2699" spc="-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Umer Farooq</a:t>
            </a:r>
          </a:p>
          <a:p>
            <a:pPr algn="just">
              <a:lnSpc>
                <a:spcPts val="3779"/>
              </a:lnSpc>
            </a:pPr>
            <a:r>
              <a:rPr lang="en-US" sz="2699" spc="-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Irtaza Khan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spc="-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Hussain Waseem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895429" y="2506913"/>
            <a:ext cx="5559559" cy="1374664"/>
            <a:chOff x="0" y="0"/>
            <a:chExt cx="1464246" cy="362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4246" cy="362051"/>
            </a:xfrm>
            <a:custGeom>
              <a:avLst/>
              <a:gdLst/>
              <a:ahLst/>
              <a:cxnLst/>
              <a:rect r="r" b="b" t="t" l="l"/>
              <a:pathLst>
                <a:path h="362051" w="1464246">
                  <a:moveTo>
                    <a:pt x="34814" y="0"/>
                  </a:moveTo>
                  <a:lnTo>
                    <a:pt x="1429432" y="0"/>
                  </a:lnTo>
                  <a:cubicBezTo>
                    <a:pt x="1448659" y="0"/>
                    <a:pt x="1464246" y="15587"/>
                    <a:pt x="1464246" y="34814"/>
                  </a:cubicBezTo>
                  <a:lnTo>
                    <a:pt x="1464246" y="327238"/>
                  </a:lnTo>
                  <a:cubicBezTo>
                    <a:pt x="1464246" y="346465"/>
                    <a:pt x="1448659" y="362051"/>
                    <a:pt x="1429432" y="362051"/>
                  </a:cubicBezTo>
                  <a:lnTo>
                    <a:pt x="34814" y="362051"/>
                  </a:lnTo>
                  <a:cubicBezTo>
                    <a:pt x="15587" y="362051"/>
                    <a:pt x="0" y="346465"/>
                    <a:pt x="0" y="327238"/>
                  </a:cubicBezTo>
                  <a:lnTo>
                    <a:pt x="0" y="34814"/>
                  </a:lnTo>
                  <a:cubicBezTo>
                    <a:pt x="0" y="15587"/>
                    <a:pt x="15587" y="0"/>
                    <a:pt x="34814" y="0"/>
                  </a:cubicBezTo>
                  <a:close/>
                </a:path>
              </a:pathLst>
            </a:custGeom>
            <a:solidFill>
              <a:srgbClr val="004AAD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1464246" cy="48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95429" y="4910302"/>
            <a:ext cx="5558394" cy="1688400"/>
            <a:chOff x="0" y="0"/>
            <a:chExt cx="1463939" cy="4446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3939" cy="444681"/>
            </a:xfrm>
            <a:custGeom>
              <a:avLst/>
              <a:gdLst/>
              <a:ahLst/>
              <a:cxnLst/>
              <a:rect r="r" b="b" t="t" l="l"/>
              <a:pathLst>
                <a:path h="444681" w="1463939">
                  <a:moveTo>
                    <a:pt x="34821" y="0"/>
                  </a:moveTo>
                  <a:lnTo>
                    <a:pt x="1429118" y="0"/>
                  </a:lnTo>
                  <a:cubicBezTo>
                    <a:pt x="1438353" y="0"/>
                    <a:pt x="1447210" y="3669"/>
                    <a:pt x="1453740" y="10199"/>
                  </a:cubicBezTo>
                  <a:cubicBezTo>
                    <a:pt x="1460270" y="16729"/>
                    <a:pt x="1463939" y="25586"/>
                    <a:pt x="1463939" y="34821"/>
                  </a:cubicBezTo>
                  <a:lnTo>
                    <a:pt x="1463939" y="409861"/>
                  </a:lnTo>
                  <a:cubicBezTo>
                    <a:pt x="1463939" y="419096"/>
                    <a:pt x="1460270" y="427953"/>
                    <a:pt x="1453740" y="434483"/>
                  </a:cubicBezTo>
                  <a:cubicBezTo>
                    <a:pt x="1447210" y="441013"/>
                    <a:pt x="1438353" y="444681"/>
                    <a:pt x="1429118" y="444681"/>
                  </a:cubicBezTo>
                  <a:lnTo>
                    <a:pt x="34821" y="444681"/>
                  </a:lnTo>
                  <a:cubicBezTo>
                    <a:pt x="25586" y="444681"/>
                    <a:pt x="16729" y="441013"/>
                    <a:pt x="10199" y="434483"/>
                  </a:cubicBezTo>
                  <a:cubicBezTo>
                    <a:pt x="3669" y="427953"/>
                    <a:pt x="0" y="419096"/>
                    <a:pt x="0" y="409861"/>
                  </a:cubicBezTo>
                  <a:lnTo>
                    <a:pt x="0" y="34821"/>
                  </a:lnTo>
                  <a:cubicBezTo>
                    <a:pt x="0" y="25586"/>
                    <a:pt x="3669" y="16729"/>
                    <a:pt x="10199" y="10199"/>
                  </a:cubicBezTo>
                  <a:cubicBezTo>
                    <a:pt x="16729" y="3669"/>
                    <a:pt x="25586" y="0"/>
                    <a:pt x="34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1463939" cy="568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20145" y="7470133"/>
            <a:ext cx="5558394" cy="1664266"/>
            <a:chOff x="0" y="0"/>
            <a:chExt cx="1463939" cy="438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63939" cy="438325"/>
            </a:xfrm>
            <a:custGeom>
              <a:avLst/>
              <a:gdLst/>
              <a:ahLst/>
              <a:cxnLst/>
              <a:rect r="r" b="b" t="t" l="l"/>
              <a:pathLst>
                <a:path h="438325" w="1463939">
                  <a:moveTo>
                    <a:pt x="34821" y="0"/>
                  </a:moveTo>
                  <a:lnTo>
                    <a:pt x="1429118" y="0"/>
                  </a:lnTo>
                  <a:cubicBezTo>
                    <a:pt x="1438353" y="0"/>
                    <a:pt x="1447210" y="3669"/>
                    <a:pt x="1453740" y="10199"/>
                  </a:cubicBezTo>
                  <a:cubicBezTo>
                    <a:pt x="1460270" y="16729"/>
                    <a:pt x="1463939" y="25586"/>
                    <a:pt x="1463939" y="34821"/>
                  </a:cubicBezTo>
                  <a:lnTo>
                    <a:pt x="1463939" y="403504"/>
                  </a:lnTo>
                  <a:cubicBezTo>
                    <a:pt x="1463939" y="412740"/>
                    <a:pt x="1460270" y="421596"/>
                    <a:pt x="1453740" y="428127"/>
                  </a:cubicBezTo>
                  <a:cubicBezTo>
                    <a:pt x="1447210" y="434657"/>
                    <a:pt x="1438353" y="438325"/>
                    <a:pt x="1429118" y="438325"/>
                  </a:cubicBezTo>
                  <a:lnTo>
                    <a:pt x="34821" y="438325"/>
                  </a:lnTo>
                  <a:cubicBezTo>
                    <a:pt x="25586" y="438325"/>
                    <a:pt x="16729" y="434657"/>
                    <a:pt x="10199" y="428127"/>
                  </a:cubicBezTo>
                  <a:cubicBezTo>
                    <a:pt x="3669" y="421596"/>
                    <a:pt x="0" y="412740"/>
                    <a:pt x="0" y="403504"/>
                  </a:cubicBezTo>
                  <a:lnTo>
                    <a:pt x="0" y="34821"/>
                  </a:lnTo>
                  <a:cubicBezTo>
                    <a:pt x="0" y="25586"/>
                    <a:pt x="3669" y="16729"/>
                    <a:pt x="10199" y="10199"/>
                  </a:cubicBezTo>
                  <a:cubicBezTo>
                    <a:pt x="16729" y="3669"/>
                    <a:pt x="25586" y="0"/>
                    <a:pt x="34821" y="0"/>
                  </a:cubicBezTo>
                  <a:close/>
                </a:path>
              </a:pathLst>
            </a:custGeom>
            <a:solidFill>
              <a:srgbClr val="5E17EB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1463939" cy="562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699078" y="1157288"/>
            <a:ext cx="6414681" cy="84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3"/>
              </a:lnSpc>
            </a:pPr>
            <a:r>
              <a:rPr lang="en-US" sz="6399" spc="-4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Expected 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138018"/>
            <a:ext cx="7877718" cy="70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4800" spc="-144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Metrics: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1055" y="2901193"/>
            <a:ext cx="4936573" cy="59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Comparison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2220" y="5216761"/>
            <a:ext cx="4934242" cy="164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Sequential vs. MPI + METIS vs. Hybrid</a:t>
            </a:r>
          </a:p>
          <a:p>
            <a:pPr algn="ctr">
              <a:lnSpc>
                <a:spcPts val="41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231055" y="7898391"/>
            <a:ext cx="4936573" cy="164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Speedup curves for QFT, RQC</a:t>
            </a:r>
          </a:p>
          <a:p>
            <a:pPr algn="ctr">
              <a:lnSpc>
                <a:spcPts val="415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821938"/>
            <a:ext cx="9152581" cy="468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9408"/>
              </a:lnSpc>
              <a:buFont typeface="Arial"/>
              <a:buChar char="•"/>
            </a:pPr>
            <a:r>
              <a:rPr lang="en-US" sz="4200" spc="-12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Speedup: Tsequential​/Tparallel​.</a:t>
            </a:r>
          </a:p>
          <a:p>
            <a:pPr algn="l" marL="906780" indent="-453390" lvl="1">
              <a:lnSpc>
                <a:spcPts val="9408"/>
              </a:lnSpc>
              <a:buFont typeface="Arial"/>
              <a:buChar char="•"/>
            </a:pPr>
            <a:r>
              <a:rPr lang="en-US" sz="4200" spc="-12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Scalability: Strong vs. weak scaling.</a:t>
            </a:r>
          </a:p>
          <a:p>
            <a:pPr algn="l" marL="906780" indent="-453390" lvl="1">
              <a:lnSpc>
                <a:spcPts val="9408"/>
              </a:lnSpc>
              <a:buFont typeface="Arial"/>
              <a:buChar char="•"/>
            </a:pPr>
            <a:r>
              <a:rPr lang="en-US" sz="4200" spc="-12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Memory Efficiency: Reduced spatial cost.</a:t>
            </a:r>
          </a:p>
        </p:txBody>
      </p:sp>
    </p:spTree>
  </p:cSld>
  <p:clrMapOvr>
    <a:masterClrMapping/>
  </p:clrMapOvr>
  <p:transition spd="fast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52525"/>
            <a:ext cx="16230600" cy="84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</a:pPr>
            <a:r>
              <a:rPr lang="en-US" sz="6400" spc="-4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Challenges &amp; Mitigation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19310" y="4270105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36699" y="4481428"/>
            <a:ext cx="8330314" cy="3504196"/>
            <a:chOff x="0" y="0"/>
            <a:chExt cx="2193992" cy="9229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3992" cy="922916"/>
            </a:xfrm>
            <a:custGeom>
              <a:avLst/>
              <a:gdLst/>
              <a:ahLst/>
              <a:cxnLst/>
              <a:rect r="r" b="b" t="t" l="l"/>
              <a:pathLst>
                <a:path h="922916" w="2193992">
                  <a:moveTo>
                    <a:pt x="23234" y="0"/>
                  </a:moveTo>
                  <a:lnTo>
                    <a:pt x="2170758" y="0"/>
                  </a:lnTo>
                  <a:cubicBezTo>
                    <a:pt x="2183590" y="0"/>
                    <a:pt x="2193992" y="10402"/>
                    <a:pt x="2193992" y="23234"/>
                  </a:cubicBezTo>
                  <a:lnTo>
                    <a:pt x="2193992" y="899682"/>
                  </a:lnTo>
                  <a:cubicBezTo>
                    <a:pt x="2193992" y="905844"/>
                    <a:pt x="2191544" y="911753"/>
                    <a:pt x="2187187" y="916111"/>
                  </a:cubicBezTo>
                  <a:cubicBezTo>
                    <a:pt x="2182830" y="920468"/>
                    <a:pt x="2176920" y="922916"/>
                    <a:pt x="2170758" y="922916"/>
                  </a:cubicBezTo>
                  <a:lnTo>
                    <a:pt x="23234" y="922916"/>
                  </a:lnTo>
                  <a:cubicBezTo>
                    <a:pt x="10402" y="922916"/>
                    <a:pt x="0" y="912513"/>
                    <a:pt x="0" y="899682"/>
                  </a:cubicBezTo>
                  <a:lnTo>
                    <a:pt x="0" y="23234"/>
                  </a:lnTo>
                  <a:cubicBezTo>
                    <a:pt x="0" y="10402"/>
                    <a:pt x="10402" y="0"/>
                    <a:pt x="23234" y="0"/>
                  </a:cubicBezTo>
                  <a:close/>
                </a:path>
              </a:pathLst>
            </a:custGeom>
            <a:solidFill>
              <a:srgbClr val="0D558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93992" cy="980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854809" y="4230805"/>
            <a:ext cx="7428624" cy="332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9000"/>
              </a:lnSpc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METIS balancing constraints</a:t>
            </a:r>
          </a:p>
          <a:p>
            <a:pPr algn="l" marL="777240" indent="-388620" lvl="1">
              <a:lnSpc>
                <a:spcPts val="9000"/>
              </a:lnSpc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Non-blocking MPI</a:t>
            </a:r>
          </a:p>
          <a:p>
            <a:pPr algn="l" marL="777240" indent="-388620" lvl="1">
              <a:lnSpc>
                <a:spcPts val="9000"/>
              </a:lnSpc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Optimized OpenCL kernels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8119" y="4481428"/>
            <a:ext cx="8330314" cy="3504196"/>
            <a:chOff x="0" y="0"/>
            <a:chExt cx="2193992" cy="9229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3992" cy="922916"/>
            </a:xfrm>
            <a:custGeom>
              <a:avLst/>
              <a:gdLst/>
              <a:ahLst/>
              <a:cxnLst/>
              <a:rect r="r" b="b" t="t" l="l"/>
              <a:pathLst>
                <a:path h="922916" w="2193992">
                  <a:moveTo>
                    <a:pt x="23234" y="0"/>
                  </a:moveTo>
                  <a:lnTo>
                    <a:pt x="2170758" y="0"/>
                  </a:lnTo>
                  <a:cubicBezTo>
                    <a:pt x="2183590" y="0"/>
                    <a:pt x="2193992" y="10402"/>
                    <a:pt x="2193992" y="23234"/>
                  </a:cubicBezTo>
                  <a:lnTo>
                    <a:pt x="2193992" y="899682"/>
                  </a:lnTo>
                  <a:cubicBezTo>
                    <a:pt x="2193992" y="905844"/>
                    <a:pt x="2191544" y="911753"/>
                    <a:pt x="2187187" y="916111"/>
                  </a:cubicBezTo>
                  <a:cubicBezTo>
                    <a:pt x="2182830" y="920468"/>
                    <a:pt x="2176920" y="922916"/>
                    <a:pt x="2170758" y="922916"/>
                  </a:cubicBezTo>
                  <a:lnTo>
                    <a:pt x="23234" y="922916"/>
                  </a:lnTo>
                  <a:cubicBezTo>
                    <a:pt x="10402" y="922916"/>
                    <a:pt x="0" y="912513"/>
                    <a:pt x="0" y="899682"/>
                  </a:cubicBezTo>
                  <a:lnTo>
                    <a:pt x="0" y="23234"/>
                  </a:lnTo>
                  <a:cubicBezTo>
                    <a:pt x="0" y="10402"/>
                    <a:pt x="10402" y="0"/>
                    <a:pt x="23234" y="0"/>
                  </a:cubicBezTo>
                  <a:close/>
                </a:path>
              </a:pathLst>
            </a:custGeom>
            <a:solidFill>
              <a:srgbClr val="0D558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193992" cy="980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61434" y="4230805"/>
            <a:ext cx="7429153" cy="446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9000"/>
              </a:lnSpc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Load imbalance</a:t>
            </a:r>
          </a:p>
          <a:p>
            <a:pPr algn="l" marL="777240" indent="-388620" lvl="1">
              <a:lnSpc>
                <a:spcPts val="9000"/>
              </a:lnSpc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MPI communication overhead</a:t>
            </a:r>
          </a:p>
          <a:p>
            <a:pPr algn="l" marL="777240" indent="-388620" lvl="1">
              <a:lnSpc>
                <a:spcPts val="9000"/>
              </a:lnSpc>
              <a:buFont typeface="Arial"/>
              <a:buChar char="•"/>
            </a:pP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GPU memory limits</a:t>
            </a:r>
          </a:p>
          <a:p>
            <a:pPr algn="l">
              <a:lnSpc>
                <a:spcPts val="9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965546"/>
            <a:ext cx="7429153" cy="62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 spc="-12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Challenges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30676" y="2965546"/>
            <a:ext cx="7428624" cy="62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4200" spc="-12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Mitigation</a:t>
            </a:r>
          </a:p>
        </p:txBody>
      </p:sp>
    </p:spTree>
  </p:cSld>
  <p:clrMapOvr>
    <a:masterClrMapping/>
  </p:clrMapOvr>
  <p:transition spd="fast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789781" y="1204912"/>
            <a:ext cx="4708438" cy="10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8000" spc="-54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Conclusion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16250" y="3947106"/>
            <a:ext cx="12055501" cy="342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 spc="-14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Hybrid parallelism + community detection reduces costs.</a:t>
            </a:r>
          </a:p>
          <a:p>
            <a:pPr algn="l">
              <a:lnSpc>
                <a:spcPts val="6719"/>
              </a:lnSpc>
            </a:pPr>
          </a:p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 spc="-14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METIS enables scalable partitioning.</a:t>
            </a:r>
          </a:p>
        </p:txBody>
      </p: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014786" y="1204912"/>
            <a:ext cx="8258428" cy="104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8000" spc="-54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ANY QUESTIONS?</a:t>
            </a:r>
          </a:p>
        </p:txBody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1088"/>
            <a:ext cx="16230600" cy="92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spc="-4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Why Simulate Quantum Circuits Classically 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048635"/>
            <a:ext cx="16230600" cy="581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91" indent="-442595" lvl="1">
              <a:lnSpc>
                <a:spcPts val="5740"/>
              </a:lnSpc>
              <a:spcBef>
                <a:spcPct val="0"/>
              </a:spcBef>
              <a:buFont typeface="Arial"/>
              <a:buChar char="•"/>
            </a:pPr>
            <a:r>
              <a:rPr lang="en-US" sz="4100" spc="-12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Current quantum hardware (NISQ era) is noisy and limited.</a:t>
            </a:r>
          </a:p>
          <a:p>
            <a:pPr algn="l" marL="885191" indent="-442595" lvl="1">
              <a:lnSpc>
                <a:spcPts val="5740"/>
              </a:lnSpc>
              <a:spcBef>
                <a:spcPct val="0"/>
              </a:spcBef>
              <a:buFont typeface="Arial"/>
              <a:buChar char="•"/>
            </a:pPr>
            <a:r>
              <a:rPr lang="en-US" sz="4100" spc="-12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Classical simulations validate quantum algorithms and benchmark hardware.</a:t>
            </a:r>
          </a:p>
          <a:p>
            <a:pPr algn="l">
              <a:lnSpc>
                <a:spcPts val="5740"/>
              </a:lnSpc>
              <a:spcBef>
                <a:spcPct val="0"/>
              </a:spcBef>
            </a:pPr>
          </a:p>
          <a:p>
            <a:pPr algn="l" marL="885191" indent="-442595" lvl="1">
              <a:lnSpc>
                <a:spcPts val="57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00" spc="-12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Challenges</a:t>
            </a:r>
            <a:r>
              <a:rPr lang="en-US" sz="4100" spc="-12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algn="l" marL="1770381" indent="-590127" lvl="2">
              <a:lnSpc>
                <a:spcPts val="5740"/>
              </a:lnSpc>
              <a:spcBef>
                <a:spcPct val="0"/>
              </a:spcBef>
              <a:buFont typeface="Arial"/>
              <a:buChar char="⚬"/>
            </a:pPr>
            <a:r>
              <a:rPr lang="en-US" sz="4100" spc="-12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Exponential memory growth with qubits (e.g., 50 qubits ≈ 9 PB).</a:t>
            </a:r>
          </a:p>
          <a:p>
            <a:pPr algn="l" marL="1770381" indent="-590127" lvl="2">
              <a:lnSpc>
                <a:spcPts val="5740"/>
              </a:lnSpc>
              <a:spcBef>
                <a:spcPct val="0"/>
              </a:spcBef>
              <a:buFont typeface="Arial"/>
              <a:buChar char="⚬"/>
            </a:pPr>
            <a:r>
              <a:rPr lang="en-US" sz="4100" spc="-12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High computational cost of tensor network contraction.</a:t>
            </a:r>
          </a:p>
          <a:p>
            <a:pPr algn="l">
              <a:lnSpc>
                <a:spcPts val="57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57288"/>
            <a:ext cx="12613463" cy="84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3"/>
              </a:lnSpc>
            </a:pPr>
            <a:r>
              <a:rPr lang="en-US" sz="6399" spc="-4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Tensor Networks &amp; Quantum Circuits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93179" y="2584394"/>
            <a:ext cx="9731301" cy="59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11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Tensor Networks as a Solution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292504"/>
            <a:ext cx="5451549" cy="7076839"/>
            <a:chOff x="0" y="0"/>
            <a:chExt cx="844588" cy="10963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4588" cy="1096388"/>
            </a:xfrm>
            <a:custGeom>
              <a:avLst/>
              <a:gdLst/>
              <a:ahLst/>
              <a:cxnLst/>
              <a:rect r="r" b="b" t="t" l="l"/>
              <a:pathLst>
                <a:path h="1096388" w="844588">
                  <a:moveTo>
                    <a:pt x="71007" y="0"/>
                  </a:moveTo>
                  <a:lnTo>
                    <a:pt x="773581" y="0"/>
                  </a:lnTo>
                  <a:cubicBezTo>
                    <a:pt x="792413" y="0"/>
                    <a:pt x="810474" y="7481"/>
                    <a:pt x="823790" y="20797"/>
                  </a:cubicBezTo>
                  <a:cubicBezTo>
                    <a:pt x="837107" y="34114"/>
                    <a:pt x="844588" y="52174"/>
                    <a:pt x="844588" y="71007"/>
                  </a:cubicBezTo>
                  <a:lnTo>
                    <a:pt x="844588" y="1025381"/>
                  </a:lnTo>
                  <a:cubicBezTo>
                    <a:pt x="844588" y="1064597"/>
                    <a:pt x="812797" y="1096388"/>
                    <a:pt x="773581" y="1096388"/>
                  </a:cubicBezTo>
                  <a:lnTo>
                    <a:pt x="71007" y="1096388"/>
                  </a:lnTo>
                  <a:cubicBezTo>
                    <a:pt x="52174" y="1096388"/>
                    <a:pt x="34114" y="1088906"/>
                    <a:pt x="20797" y="1075590"/>
                  </a:cubicBezTo>
                  <a:cubicBezTo>
                    <a:pt x="7481" y="1062274"/>
                    <a:pt x="0" y="1044213"/>
                    <a:pt x="0" y="1025381"/>
                  </a:cubicBezTo>
                  <a:lnTo>
                    <a:pt x="0" y="71007"/>
                  </a:lnTo>
                  <a:cubicBezTo>
                    <a:pt x="0" y="31791"/>
                    <a:pt x="31791" y="0"/>
                    <a:pt x="7100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811" r="0" b="-781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893179" y="3393157"/>
            <a:ext cx="10366121" cy="284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7" indent="-431793" lvl="1">
              <a:lnSpc>
                <a:spcPts val="5599"/>
              </a:lnSpc>
              <a:buFont typeface="Arial"/>
              <a:buChar char="•"/>
            </a:pP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Represent quantum circuits as graphs:</a:t>
            </a:r>
          </a:p>
          <a:p>
            <a:pPr algn="l" marL="1727173" indent="-575724" lvl="2">
              <a:lnSpc>
                <a:spcPts val="5599"/>
              </a:lnSpc>
              <a:buFont typeface="Arial"/>
              <a:buChar char="⚬"/>
            </a:pP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Nodes = quantum gates (tensors)</a:t>
            </a:r>
          </a:p>
          <a:p>
            <a:pPr algn="l" marL="1727173" indent="-575724" lvl="2">
              <a:lnSpc>
                <a:spcPts val="5599"/>
              </a:lnSpc>
              <a:buFont typeface="Arial"/>
              <a:buChar char="⚬"/>
            </a:pP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Edges = qubits (indices)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893179" y="5707098"/>
            <a:ext cx="10366121" cy="354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b="true" sz="3999" spc="-11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Contraction : </a:t>
            </a: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Merge tensors pairwise to compute amplitudes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b="true" sz="3999" spc="-11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Cost :</a:t>
            </a: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Order of contraction impacts time/memory (NP-hard problem)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88076" y="2195570"/>
            <a:ext cx="11216833" cy="7455895"/>
          </a:xfrm>
          <a:custGeom>
            <a:avLst/>
            <a:gdLst/>
            <a:ahLst/>
            <a:cxnLst/>
            <a:rect r="r" b="b" t="t" l="l"/>
            <a:pathLst>
              <a:path h="7455895" w="11216833">
                <a:moveTo>
                  <a:pt x="0" y="0"/>
                </a:moveTo>
                <a:lnTo>
                  <a:pt x="11216833" y="0"/>
                </a:lnTo>
                <a:lnTo>
                  <a:pt x="11216833" y="7455895"/>
                </a:lnTo>
                <a:lnTo>
                  <a:pt x="0" y="7455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57287"/>
            <a:ext cx="15935585" cy="84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3"/>
              </a:lnSpc>
            </a:pPr>
            <a:r>
              <a:rPr lang="en-US" sz="6399" spc="-4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Diagram of a Tensor Network 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00766" y="2304843"/>
            <a:ext cx="5439480" cy="5162610"/>
            <a:chOff x="0" y="0"/>
            <a:chExt cx="1432620" cy="1359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2620" cy="1359700"/>
            </a:xfrm>
            <a:custGeom>
              <a:avLst/>
              <a:gdLst/>
              <a:ahLst/>
              <a:cxnLst/>
              <a:rect r="r" b="b" t="t" l="l"/>
              <a:pathLst>
                <a:path h="1359700" w="1432620">
                  <a:moveTo>
                    <a:pt x="35582" y="0"/>
                  </a:moveTo>
                  <a:lnTo>
                    <a:pt x="1397038" y="0"/>
                  </a:lnTo>
                  <a:cubicBezTo>
                    <a:pt x="1406475" y="0"/>
                    <a:pt x="1415526" y="3749"/>
                    <a:pt x="1422198" y="10422"/>
                  </a:cubicBezTo>
                  <a:cubicBezTo>
                    <a:pt x="1428871" y="17095"/>
                    <a:pt x="1432620" y="26145"/>
                    <a:pt x="1432620" y="35582"/>
                  </a:cubicBezTo>
                  <a:lnTo>
                    <a:pt x="1432620" y="1324118"/>
                  </a:lnTo>
                  <a:cubicBezTo>
                    <a:pt x="1432620" y="1343769"/>
                    <a:pt x="1416690" y="1359700"/>
                    <a:pt x="1397038" y="1359700"/>
                  </a:cubicBezTo>
                  <a:lnTo>
                    <a:pt x="35582" y="1359700"/>
                  </a:lnTo>
                  <a:cubicBezTo>
                    <a:pt x="26145" y="1359700"/>
                    <a:pt x="17095" y="1355951"/>
                    <a:pt x="10422" y="1349278"/>
                  </a:cubicBezTo>
                  <a:cubicBezTo>
                    <a:pt x="3749" y="1342605"/>
                    <a:pt x="0" y="1333555"/>
                    <a:pt x="0" y="1324118"/>
                  </a:cubicBezTo>
                  <a:lnTo>
                    <a:pt x="0" y="35582"/>
                  </a:lnTo>
                  <a:cubicBezTo>
                    <a:pt x="0" y="26145"/>
                    <a:pt x="3749" y="17095"/>
                    <a:pt x="10422" y="10422"/>
                  </a:cubicBezTo>
                  <a:cubicBezTo>
                    <a:pt x="17095" y="3749"/>
                    <a:pt x="26145" y="0"/>
                    <a:pt x="35582" y="0"/>
                  </a:cubicBezTo>
                  <a:close/>
                </a:path>
              </a:pathLst>
            </a:custGeom>
            <a:solidFill>
              <a:srgbClr val="38B6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32620" cy="141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157288"/>
            <a:ext cx="16230600" cy="84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3"/>
              </a:lnSpc>
            </a:pPr>
            <a:r>
              <a:rPr lang="en-US" sz="6399" spc="-4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Existing Parallelization Strategies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3379" y="2304843"/>
            <a:ext cx="4928454" cy="5162610"/>
            <a:chOff x="0" y="0"/>
            <a:chExt cx="1298029" cy="1359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8029" cy="1359700"/>
            </a:xfrm>
            <a:custGeom>
              <a:avLst/>
              <a:gdLst/>
              <a:ahLst/>
              <a:cxnLst/>
              <a:rect r="r" b="b" t="t" l="l"/>
              <a:pathLst>
                <a:path h="1359700" w="1298029">
                  <a:moveTo>
                    <a:pt x="39272" y="0"/>
                  </a:moveTo>
                  <a:lnTo>
                    <a:pt x="1258757" y="0"/>
                  </a:lnTo>
                  <a:cubicBezTo>
                    <a:pt x="1280447" y="0"/>
                    <a:pt x="1298029" y="17582"/>
                    <a:pt x="1298029" y="39272"/>
                  </a:cubicBezTo>
                  <a:lnTo>
                    <a:pt x="1298029" y="1320428"/>
                  </a:lnTo>
                  <a:cubicBezTo>
                    <a:pt x="1298029" y="1342117"/>
                    <a:pt x="1280447" y="1359700"/>
                    <a:pt x="1258757" y="1359700"/>
                  </a:cubicBezTo>
                  <a:lnTo>
                    <a:pt x="39272" y="1359700"/>
                  </a:lnTo>
                  <a:cubicBezTo>
                    <a:pt x="17582" y="1359700"/>
                    <a:pt x="0" y="1342117"/>
                    <a:pt x="0" y="1320428"/>
                  </a:cubicBezTo>
                  <a:lnTo>
                    <a:pt x="0" y="39272"/>
                  </a:lnTo>
                  <a:cubicBezTo>
                    <a:pt x="0" y="17582"/>
                    <a:pt x="17582" y="0"/>
                    <a:pt x="39272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98029" cy="141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50606" y="2452264"/>
            <a:ext cx="4582266" cy="5429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-102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MPI with Slicing :</a:t>
            </a:r>
          </a:p>
          <a:p>
            <a:pPr algn="l" marL="734064" indent="-367032" lvl="1">
              <a:lnSpc>
                <a:spcPts val="4760"/>
              </a:lnSpc>
              <a:buFont typeface="Arial"/>
              <a:buChar char="•"/>
            </a:pPr>
            <a:r>
              <a:rPr lang="en-US" sz="3400" spc="-10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Slice indices to split the network → Contract sub-networks in parallel.</a:t>
            </a:r>
          </a:p>
          <a:p>
            <a:pPr algn="l" marL="734064" indent="-367032" lvl="1">
              <a:lnSpc>
                <a:spcPts val="4760"/>
              </a:lnSpc>
              <a:buFont typeface="Arial"/>
              <a:buChar char="•"/>
            </a:pPr>
            <a:r>
              <a:rPr lang="en-US" sz="3400" spc="-10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High communication overhead.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103344" y="2452264"/>
            <a:ext cx="4834323" cy="542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-102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GPU-Based Contraction :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 spc="-10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Parallelize tensor-pair contractions on GPU (e.g., cuTENSOR)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 spc="-10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Limited by GPU memory and tensor ranks.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777611" y="2304843"/>
            <a:ext cx="4896438" cy="7348643"/>
            <a:chOff x="0" y="0"/>
            <a:chExt cx="758586" cy="11384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8586" cy="1138497"/>
            </a:xfrm>
            <a:custGeom>
              <a:avLst/>
              <a:gdLst/>
              <a:ahLst/>
              <a:cxnLst/>
              <a:rect r="r" b="b" t="t" l="l"/>
              <a:pathLst>
                <a:path h="1138497" w="758586">
                  <a:moveTo>
                    <a:pt x="79057" y="0"/>
                  </a:moveTo>
                  <a:lnTo>
                    <a:pt x="679530" y="0"/>
                  </a:lnTo>
                  <a:cubicBezTo>
                    <a:pt x="723192" y="0"/>
                    <a:pt x="758586" y="35395"/>
                    <a:pt x="758586" y="79057"/>
                  </a:cubicBezTo>
                  <a:lnTo>
                    <a:pt x="758586" y="1059440"/>
                  </a:lnTo>
                  <a:cubicBezTo>
                    <a:pt x="758586" y="1080408"/>
                    <a:pt x="750257" y="1100516"/>
                    <a:pt x="735431" y="1115342"/>
                  </a:cubicBezTo>
                  <a:cubicBezTo>
                    <a:pt x="720605" y="1130168"/>
                    <a:pt x="700497" y="1138497"/>
                    <a:pt x="679530" y="1138497"/>
                  </a:cubicBezTo>
                  <a:lnTo>
                    <a:pt x="79057" y="1138497"/>
                  </a:lnTo>
                  <a:cubicBezTo>
                    <a:pt x="35395" y="1138497"/>
                    <a:pt x="0" y="1103102"/>
                    <a:pt x="0" y="1059440"/>
                  </a:cubicBezTo>
                  <a:lnTo>
                    <a:pt x="0" y="79057"/>
                  </a:lnTo>
                  <a:cubicBezTo>
                    <a:pt x="0" y="35395"/>
                    <a:pt x="35395" y="0"/>
                    <a:pt x="79057" y="0"/>
                  </a:cubicBezTo>
                  <a:close/>
                </a:path>
              </a:pathLst>
            </a:custGeom>
            <a:blipFill>
              <a:blip r:embed="rId4"/>
              <a:stretch>
                <a:fillRect l="-92804" t="0" r="-3203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79180" y="7880879"/>
            <a:ext cx="10561065" cy="1844081"/>
            <a:chOff x="0" y="0"/>
            <a:chExt cx="2781515" cy="4856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81515" cy="485684"/>
            </a:xfrm>
            <a:custGeom>
              <a:avLst/>
              <a:gdLst/>
              <a:ahLst/>
              <a:cxnLst/>
              <a:rect r="r" b="b" t="t" l="l"/>
              <a:pathLst>
                <a:path h="485684" w="2781515">
                  <a:moveTo>
                    <a:pt x="18327" y="0"/>
                  </a:moveTo>
                  <a:lnTo>
                    <a:pt x="2763189" y="0"/>
                  </a:lnTo>
                  <a:cubicBezTo>
                    <a:pt x="2768049" y="0"/>
                    <a:pt x="2772710" y="1931"/>
                    <a:pt x="2776147" y="5368"/>
                  </a:cubicBezTo>
                  <a:cubicBezTo>
                    <a:pt x="2779584" y="8805"/>
                    <a:pt x="2781515" y="13466"/>
                    <a:pt x="2781515" y="18327"/>
                  </a:cubicBezTo>
                  <a:lnTo>
                    <a:pt x="2781515" y="467357"/>
                  </a:lnTo>
                  <a:cubicBezTo>
                    <a:pt x="2781515" y="477479"/>
                    <a:pt x="2773310" y="485684"/>
                    <a:pt x="2763189" y="485684"/>
                  </a:cubicBezTo>
                  <a:lnTo>
                    <a:pt x="18327" y="485684"/>
                  </a:lnTo>
                  <a:cubicBezTo>
                    <a:pt x="8205" y="485684"/>
                    <a:pt x="0" y="477479"/>
                    <a:pt x="0" y="467357"/>
                  </a:cubicBezTo>
                  <a:lnTo>
                    <a:pt x="0" y="18327"/>
                  </a:lnTo>
                  <a:cubicBezTo>
                    <a:pt x="0" y="8205"/>
                    <a:pt x="8205" y="0"/>
                    <a:pt x="18327" y="0"/>
                  </a:cubicBezTo>
                  <a:close/>
                </a:path>
              </a:pathLst>
            </a:custGeom>
            <a:solidFill>
              <a:srgbClr val="FF3131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781515" cy="542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72744" y="8096863"/>
            <a:ext cx="10012038" cy="1411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399" spc="-101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 :</a:t>
            </a:r>
          </a:p>
          <a:p>
            <a:pPr algn="l" marL="734056" indent="-367028" lvl="1">
              <a:lnSpc>
                <a:spcPts val="3535"/>
              </a:lnSpc>
              <a:buFont typeface="Arial"/>
              <a:buChar char="•"/>
            </a:pPr>
            <a:r>
              <a:rPr lang="en-US" sz="3399" spc="-10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Spatial cost dominates for large circuits</a:t>
            </a:r>
          </a:p>
          <a:p>
            <a:pPr algn="l">
              <a:lnSpc>
                <a:spcPts val="3535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32284" y="2530386"/>
            <a:ext cx="5700726" cy="3099935"/>
            <a:chOff x="0" y="0"/>
            <a:chExt cx="1501426" cy="8164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1426" cy="816444"/>
            </a:xfrm>
            <a:custGeom>
              <a:avLst/>
              <a:gdLst/>
              <a:ahLst/>
              <a:cxnLst/>
              <a:rect r="r" b="b" t="t" l="l"/>
              <a:pathLst>
                <a:path h="816444" w="1501426">
                  <a:moveTo>
                    <a:pt x="33951" y="0"/>
                  </a:moveTo>
                  <a:lnTo>
                    <a:pt x="1467474" y="0"/>
                  </a:lnTo>
                  <a:cubicBezTo>
                    <a:pt x="1476479" y="0"/>
                    <a:pt x="1485115" y="3577"/>
                    <a:pt x="1491482" y="9944"/>
                  </a:cubicBezTo>
                  <a:cubicBezTo>
                    <a:pt x="1497849" y="16311"/>
                    <a:pt x="1501426" y="24947"/>
                    <a:pt x="1501426" y="33951"/>
                  </a:cubicBezTo>
                  <a:lnTo>
                    <a:pt x="1501426" y="782492"/>
                  </a:lnTo>
                  <a:cubicBezTo>
                    <a:pt x="1501426" y="791497"/>
                    <a:pt x="1497849" y="800132"/>
                    <a:pt x="1491482" y="806500"/>
                  </a:cubicBezTo>
                  <a:cubicBezTo>
                    <a:pt x="1485115" y="812867"/>
                    <a:pt x="1476479" y="816444"/>
                    <a:pt x="1467474" y="816444"/>
                  </a:cubicBezTo>
                  <a:lnTo>
                    <a:pt x="33951" y="816444"/>
                  </a:lnTo>
                  <a:cubicBezTo>
                    <a:pt x="24947" y="816444"/>
                    <a:pt x="16311" y="812867"/>
                    <a:pt x="9944" y="806500"/>
                  </a:cubicBezTo>
                  <a:cubicBezTo>
                    <a:pt x="3577" y="800132"/>
                    <a:pt x="0" y="791497"/>
                    <a:pt x="0" y="782492"/>
                  </a:cubicBezTo>
                  <a:lnTo>
                    <a:pt x="0" y="33951"/>
                  </a:lnTo>
                  <a:cubicBezTo>
                    <a:pt x="0" y="24947"/>
                    <a:pt x="3577" y="16311"/>
                    <a:pt x="9944" y="9944"/>
                  </a:cubicBezTo>
                  <a:cubicBezTo>
                    <a:pt x="16311" y="3577"/>
                    <a:pt x="24947" y="0"/>
                    <a:pt x="3395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501426" cy="911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157288"/>
            <a:ext cx="16230600" cy="7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5912" spc="-40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Proposed Multistage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61699" y="3219083"/>
            <a:ext cx="461847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8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Balances spatial and temporal costs via community-level parallelism.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68588"/>
            <a:ext cx="4362841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3599" spc="-107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Three Stages: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28296" y="2670569"/>
            <a:ext cx="4331486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999" spc="-8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Innovation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528335" y="2549538"/>
            <a:ext cx="5730965" cy="3099935"/>
            <a:chOff x="0" y="0"/>
            <a:chExt cx="1509390" cy="8164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09390" cy="816444"/>
            </a:xfrm>
            <a:custGeom>
              <a:avLst/>
              <a:gdLst/>
              <a:ahLst/>
              <a:cxnLst/>
              <a:rect r="r" b="b" t="t" l="l"/>
              <a:pathLst>
                <a:path h="816444" w="1509390">
                  <a:moveTo>
                    <a:pt x="33772" y="0"/>
                  </a:moveTo>
                  <a:lnTo>
                    <a:pt x="1475617" y="0"/>
                  </a:lnTo>
                  <a:cubicBezTo>
                    <a:pt x="1484574" y="0"/>
                    <a:pt x="1493165" y="3558"/>
                    <a:pt x="1499498" y="9892"/>
                  </a:cubicBezTo>
                  <a:cubicBezTo>
                    <a:pt x="1505832" y="16225"/>
                    <a:pt x="1509390" y="24815"/>
                    <a:pt x="1509390" y="33772"/>
                  </a:cubicBezTo>
                  <a:lnTo>
                    <a:pt x="1509390" y="782671"/>
                  </a:lnTo>
                  <a:cubicBezTo>
                    <a:pt x="1509390" y="801323"/>
                    <a:pt x="1494269" y="816444"/>
                    <a:pt x="1475617" y="816444"/>
                  </a:cubicBezTo>
                  <a:lnTo>
                    <a:pt x="33772" y="816444"/>
                  </a:lnTo>
                  <a:cubicBezTo>
                    <a:pt x="24815" y="816444"/>
                    <a:pt x="16225" y="812886"/>
                    <a:pt x="9892" y="806552"/>
                  </a:cubicBezTo>
                  <a:cubicBezTo>
                    <a:pt x="3558" y="800219"/>
                    <a:pt x="0" y="791628"/>
                    <a:pt x="0" y="782671"/>
                  </a:cubicBezTo>
                  <a:lnTo>
                    <a:pt x="0" y="33772"/>
                  </a:lnTo>
                  <a:cubicBezTo>
                    <a:pt x="0" y="15120"/>
                    <a:pt x="15120" y="0"/>
                    <a:pt x="33772" y="0"/>
                  </a:cubicBezTo>
                  <a:close/>
                </a:path>
              </a:pathLst>
            </a:custGeom>
            <a:solidFill>
              <a:srgbClr val="8C52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509390" cy="911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205134" y="3277714"/>
            <a:ext cx="437736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8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Partition tensor network into weakly connected communities.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05134" y="2745813"/>
            <a:ext cx="435446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999" spc="-8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Community Detection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238430" y="6158365"/>
            <a:ext cx="5594580" cy="3099935"/>
            <a:chOff x="0" y="0"/>
            <a:chExt cx="1473470" cy="8164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73470" cy="816444"/>
            </a:xfrm>
            <a:custGeom>
              <a:avLst/>
              <a:gdLst/>
              <a:ahLst/>
              <a:cxnLst/>
              <a:rect r="r" b="b" t="t" l="l"/>
              <a:pathLst>
                <a:path h="816444" w="1473470">
                  <a:moveTo>
                    <a:pt x="34596" y="0"/>
                  </a:moveTo>
                  <a:lnTo>
                    <a:pt x="1438874" y="0"/>
                  </a:lnTo>
                  <a:cubicBezTo>
                    <a:pt x="1457981" y="0"/>
                    <a:pt x="1473470" y="15489"/>
                    <a:pt x="1473470" y="34596"/>
                  </a:cubicBezTo>
                  <a:lnTo>
                    <a:pt x="1473470" y="781848"/>
                  </a:lnTo>
                  <a:cubicBezTo>
                    <a:pt x="1473470" y="800955"/>
                    <a:pt x="1457981" y="816444"/>
                    <a:pt x="1438874" y="816444"/>
                  </a:cubicBezTo>
                  <a:lnTo>
                    <a:pt x="34596" y="816444"/>
                  </a:lnTo>
                  <a:cubicBezTo>
                    <a:pt x="15489" y="816444"/>
                    <a:pt x="0" y="800955"/>
                    <a:pt x="0" y="781848"/>
                  </a:cubicBezTo>
                  <a:lnTo>
                    <a:pt x="0" y="34596"/>
                  </a:lnTo>
                  <a:cubicBezTo>
                    <a:pt x="0" y="15489"/>
                    <a:pt x="15489" y="0"/>
                    <a:pt x="34596" y="0"/>
                  </a:cubicBezTo>
                  <a:close/>
                </a:path>
              </a:pathLst>
            </a:custGeom>
            <a:solidFill>
              <a:srgbClr val="004AAD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1473470" cy="911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26663" y="7306569"/>
            <a:ext cx="453958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8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Contract communities in parallel (MPI/OpenMP).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49023" y="6392423"/>
            <a:ext cx="4250835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999" spc="-8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Parallel Community Contraction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547385" y="6158365"/>
            <a:ext cx="5730965" cy="3099935"/>
            <a:chOff x="0" y="0"/>
            <a:chExt cx="1509390" cy="81644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9390" cy="816444"/>
            </a:xfrm>
            <a:custGeom>
              <a:avLst/>
              <a:gdLst/>
              <a:ahLst/>
              <a:cxnLst/>
              <a:rect r="r" b="b" t="t" l="l"/>
              <a:pathLst>
                <a:path h="816444" w="1509390">
                  <a:moveTo>
                    <a:pt x="33772" y="0"/>
                  </a:moveTo>
                  <a:lnTo>
                    <a:pt x="1475617" y="0"/>
                  </a:lnTo>
                  <a:cubicBezTo>
                    <a:pt x="1484574" y="0"/>
                    <a:pt x="1493165" y="3558"/>
                    <a:pt x="1499498" y="9892"/>
                  </a:cubicBezTo>
                  <a:cubicBezTo>
                    <a:pt x="1505832" y="16225"/>
                    <a:pt x="1509390" y="24815"/>
                    <a:pt x="1509390" y="33772"/>
                  </a:cubicBezTo>
                  <a:lnTo>
                    <a:pt x="1509390" y="782671"/>
                  </a:lnTo>
                  <a:cubicBezTo>
                    <a:pt x="1509390" y="801323"/>
                    <a:pt x="1494269" y="816444"/>
                    <a:pt x="1475617" y="816444"/>
                  </a:cubicBezTo>
                  <a:lnTo>
                    <a:pt x="33772" y="816444"/>
                  </a:lnTo>
                  <a:cubicBezTo>
                    <a:pt x="24815" y="816444"/>
                    <a:pt x="16225" y="812886"/>
                    <a:pt x="9892" y="806552"/>
                  </a:cubicBezTo>
                  <a:cubicBezTo>
                    <a:pt x="3558" y="800219"/>
                    <a:pt x="0" y="791628"/>
                    <a:pt x="0" y="782671"/>
                  </a:cubicBezTo>
                  <a:lnTo>
                    <a:pt x="0" y="33772"/>
                  </a:lnTo>
                  <a:cubicBezTo>
                    <a:pt x="0" y="15120"/>
                    <a:pt x="15120" y="0"/>
                    <a:pt x="33772" y="0"/>
                  </a:cubicBezTo>
                  <a:close/>
                </a:path>
              </a:pathLst>
            </a:custGeom>
            <a:solidFill>
              <a:srgbClr val="0D558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509390" cy="911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205134" y="7306569"/>
            <a:ext cx="441934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8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Sequentially contract the reduced network.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05134" y="6392423"/>
            <a:ext cx="4466439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999" spc="-8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Final Network Contraction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1431" y="3644270"/>
            <a:ext cx="4329428" cy="536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364"/>
              </a:lnSpc>
              <a:buAutoNum type="arabicPeriod" startAt="1"/>
            </a:pP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Community Detection</a:t>
            </a:r>
          </a:p>
          <a:p>
            <a:pPr algn="l" marL="777240" indent="-388620" lvl="1">
              <a:lnSpc>
                <a:spcPts val="5364"/>
              </a:lnSpc>
              <a:buAutoNum type="arabicPeriod" startAt="1"/>
            </a:pP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Parallel Community Contraction</a:t>
            </a:r>
          </a:p>
          <a:p>
            <a:pPr algn="l" marL="777240" indent="-388620" lvl="1">
              <a:lnSpc>
                <a:spcPts val="5220"/>
              </a:lnSpc>
              <a:buAutoNum type="arabicPeriod" startAt="1"/>
            </a:pP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600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Final Network Contraction</a:t>
            </a:r>
          </a:p>
          <a:p>
            <a:pPr algn="l">
              <a:lnSpc>
                <a:spcPts val="522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02021" y="1624360"/>
            <a:ext cx="7210896" cy="4287122"/>
            <a:chOff x="0" y="0"/>
            <a:chExt cx="1899166" cy="1129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9166" cy="1129119"/>
            </a:xfrm>
            <a:custGeom>
              <a:avLst/>
              <a:gdLst/>
              <a:ahLst/>
              <a:cxnLst/>
              <a:rect r="r" b="b" t="t" l="l"/>
              <a:pathLst>
                <a:path h="1129119" w="1899166">
                  <a:moveTo>
                    <a:pt x="26841" y="0"/>
                  </a:moveTo>
                  <a:lnTo>
                    <a:pt x="1872325" y="0"/>
                  </a:lnTo>
                  <a:cubicBezTo>
                    <a:pt x="1879444" y="0"/>
                    <a:pt x="1886271" y="2828"/>
                    <a:pt x="1891305" y="7862"/>
                  </a:cubicBezTo>
                  <a:cubicBezTo>
                    <a:pt x="1896338" y="12895"/>
                    <a:pt x="1899166" y="19722"/>
                    <a:pt x="1899166" y="26841"/>
                  </a:cubicBezTo>
                  <a:lnTo>
                    <a:pt x="1899166" y="1102277"/>
                  </a:lnTo>
                  <a:cubicBezTo>
                    <a:pt x="1899166" y="1109396"/>
                    <a:pt x="1896338" y="1116223"/>
                    <a:pt x="1891305" y="1121257"/>
                  </a:cubicBezTo>
                  <a:cubicBezTo>
                    <a:pt x="1886271" y="1126291"/>
                    <a:pt x="1879444" y="1129119"/>
                    <a:pt x="1872325" y="1129119"/>
                  </a:cubicBezTo>
                  <a:lnTo>
                    <a:pt x="26841" y="1129119"/>
                  </a:lnTo>
                  <a:cubicBezTo>
                    <a:pt x="19722" y="1129119"/>
                    <a:pt x="12895" y="1126291"/>
                    <a:pt x="7862" y="1121257"/>
                  </a:cubicBezTo>
                  <a:cubicBezTo>
                    <a:pt x="2828" y="1116223"/>
                    <a:pt x="0" y="1109396"/>
                    <a:pt x="0" y="1102277"/>
                  </a:cubicBezTo>
                  <a:lnTo>
                    <a:pt x="0" y="26841"/>
                  </a:lnTo>
                  <a:cubicBezTo>
                    <a:pt x="0" y="19722"/>
                    <a:pt x="2828" y="12895"/>
                    <a:pt x="7862" y="7862"/>
                  </a:cubicBezTo>
                  <a:cubicBezTo>
                    <a:pt x="12895" y="2828"/>
                    <a:pt x="19722" y="0"/>
                    <a:pt x="2684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899166" cy="1224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157288"/>
            <a:ext cx="9005202" cy="84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3"/>
              </a:lnSpc>
            </a:pPr>
            <a:r>
              <a:rPr lang="en-US" sz="6399" spc="-4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Girvan-Newman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98084" y="1830744"/>
            <a:ext cx="6216635" cy="47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8"/>
              </a:lnSpc>
            </a:pPr>
            <a:r>
              <a:rPr lang="en-US" b="true" sz="3200" spc="-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Steps 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2005139"/>
            <a:ext cx="8115300" cy="7247342"/>
            <a:chOff x="0" y="0"/>
            <a:chExt cx="1257272" cy="11228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7272" cy="1122803"/>
            </a:xfrm>
            <a:custGeom>
              <a:avLst/>
              <a:gdLst/>
              <a:ahLst/>
              <a:cxnLst/>
              <a:rect r="r" b="b" t="t" l="l"/>
              <a:pathLst>
                <a:path h="1122803" w="1257272">
                  <a:moveTo>
                    <a:pt x="47700" y="0"/>
                  </a:moveTo>
                  <a:lnTo>
                    <a:pt x="1209573" y="0"/>
                  </a:lnTo>
                  <a:cubicBezTo>
                    <a:pt x="1222223" y="0"/>
                    <a:pt x="1234356" y="5025"/>
                    <a:pt x="1243301" y="13971"/>
                  </a:cubicBezTo>
                  <a:cubicBezTo>
                    <a:pt x="1252247" y="22916"/>
                    <a:pt x="1257272" y="35049"/>
                    <a:pt x="1257272" y="47700"/>
                  </a:cubicBezTo>
                  <a:lnTo>
                    <a:pt x="1257272" y="1075103"/>
                  </a:lnTo>
                  <a:cubicBezTo>
                    <a:pt x="1257272" y="1087754"/>
                    <a:pt x="1252247" y="1099887"/>
                    <a:pt x="1243301" y="1108832"/>
                  </a:cubicBezTo>
                  <a:cubicBezTo>
                    <a:pt x="1234356" y="1117778"/>
                    <a:pt x="1222223" y="1122803"/>
                    <a:pt x="1209573" y="1122803"/>
                  </a:cubicBezTo>
                  <a:lnTo>
                    <a:pt x="47700" y="1122803"/>
                  </a:lnTo>
                  <a:cubicBezTo>
                    <a:pt x="35049" y="1122803"/>
                    <a:pt x="22916" y="1117778"/>
                    <a:pt x="13971" y="1108832"/>
                  </a:cubicBezTo>
                  <a:cubicBezTo>
                    <a:pt x="5025" y="1099887"/>
                    <a:pt x="0" y="1087754"/>
                    <a:pt x="0" y="1075103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85" r="0" b="-18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998084" y="2322851"/>
            <a:ext cx="6571143" cy="338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 spc="-9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Calculate edge betweenness centrality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 spc="-9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Remove edges with highest centrality → Split into communities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AutoNum type="arabicPeriod" startAt="1"/>
            </a:pPr>
            <a:r>
              <a:rPr lang="en-US" sz="3200" spc="-9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Repeat until desired partitions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624480" y="4741694"/>
            <a:ext cx="276628" cy="27662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85508" y="6497617"/>
            <a:ext cx="7225398" cy="3221919"/>
            <a:chOff x="0" y="0"/>
            <a:chExt cx="1902985" cy="8485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02985" cy="848571"/>
            </a:xfrm>
            <a:custGeom>
              <a:avLst/>
              <a:gdLst/>
              <a:ahLst/>
              <a:cxnLst/>
              <a:rect r="r" b="b" t="t" l="l"/>
              <a:pathLst>
                <a:path h="848571" w="1902985">
                  <a:moveTo>
                    <a:pt x="26787" y="0"/>
                  </a:moveTo>
                  <a:lnTo>
                    <a:pt x="1876198" y="0"/>
                  </a:lnTo>
                  <a:cubicBezTo>
                    <a:pt x="1890992" y="0"/>
                    <a:pt x="1902985" y="11993"/>
                    <a:pt x="1902985" y="26787"/>
                  </a:cubicBezTo>
                  <a:lnTo>
                    <a:pt x="1902985" y="821784"/>
                  </a:lnTo>
                  <a:cubicBezTo>
                    <a:pt x="1902985" y="836578"/>
                    <a:pt x="1890992" y="848571"/>
                    <a:pt x="1876198" y="848571"/>
                  </a:cubicBezTo>
                  <a:lnTo>
                    <a:pt x="26787" y="848571"/>
                  </a:lnTo>
                  <a:cubicBezTo>
                    <a:pt x="11993" y="848571"/>
                    <a:pt x="0" y="836578"/>
                    <a:pt x="0" y="821784"/>
                  </a:cubicBezTo>
                  <a:lnTo>
                    <a:pt x="0" y="26787"/>
                  </a:lnTo>
                  <a:cubicBezTo>
                    <a:pt x="0" y="11993"/>
                    <a:pt x="11993" y="0"/>
                    <a:pt x="26787" y="0"/>
                  </a:cubicBezTo>
                  <a:close/>
                </a:path>
              </a:pathLst>
            </a:custGeom>
            <a:solidFill>
              <a:srgbClr val="004AAD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902985" cy="943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935658" y="6708507"/>
            <a:ext cx="6216635" cy="47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8"/>
              </a:lnSpc>
            </a:pPr>
            <a:r>
              <a:rPr lang="en-US" b="true" sz="3200" spc="-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Advantages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62225" y="7199412"/>
            <a:ext cx="6490488" cy="226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-9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High-quality communities for tensor networks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-9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Generates contraction plans automatically</a:t>
            </a:r>
          </a:p>
        </p:txBody>
      </p:sp>
    </p:spTree>
  </p:cSld>
  <p:clrMapOvr>
    <a:masterClrMapping/>
  </p:clrMapOvr>
  <p:transition spd="fast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57287"/>
            <a:ext cx="10931682" cy="154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4"/>
              </a:lnSpc>
            </a:pPr>
            <a:r>
              <a:rPr lang="en-US" sz="6400" spc="-4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Proposed Parallelization Strategy</a:t>
            </a:r>
          </a:p>
          <a:p>
            <a:pPr algn="l">
              <a:lnSpc>
                <a:spcPts val="550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19310" y="4270105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46602"/>
            <a:ext cx="10931682" cy="495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6" indent="-431798" lvl="1">
              <a:lnSpc>
                <a:spcPts val="9999"/>
              </a:lnSpc>
              <a:buAutoNum type="arabicPeriod" startAt="1"/>
            </a:pP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Partition tensor graph with </a:t>
            </a:r>
            <a:r>
              <a:rPr lang="en-US" b="true" sz="3999" spc="-11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METIS</a:t>
            </a:r>
          </a:p>
          <a:p>
            <a:pPr algn="ctr" marL="863596" indent="-431798" lvl="1">
              <a:lnSpc>
                <a:spcPts val="9999"/>
              </a:lnSpc>
              <a:buAutoNum type="arabicPeriod" startAt="1"/>
            </a:pP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Distribute communities with </a:t>
            </a:r>
            <a:r>
              <a:rPr lang="en-US" b="true" sz="3999" spc="-11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MPI</a:t>
            </a:r>
          </a:p>
          <a:p>
            <a:pPr algn="ctr" marL="863596" indent="-431798" lvl="1">
              <a:lnSpc>
                <a:spcPts val="9999"/>
              </a:lnSpc>
              <a:buAutoNum type="arabicPeriod" startAt="1"/>
            </a:pP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Contract with </a:t>
            </a:r>
            <a:r>
              <a:rPr lang="en-US" b="true" sz="3999" spc="-11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OpenMP</a:t>
            </a:r>
            <a:r>
              <a:rPr lang="en-US" sz="3999" spc="-1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/</a:t>
            </a:r>
            <a:r>
              <a:rPr lang="en-US" b="true" sz="3999" spc="-11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OpenCL</a:t>
            </a:r>
          </a:p>
          <a:p>
            <a:pPr algn="ctr">
              <a:lnSpc>
                <a:spcPts val="99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3458032" y="1033462"/>
            <a:ext cx="3801268" cy="3955507"/>
            <a:chOff x="0" y="0"/>
            <a:chExt cx="588916" cy="6128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8916" cy="612811"/>
            </a:xfrm>
            <a:custGeom>
              <a:avLst/>
              <a:gdLst/>
              <a:ahLst/>
              <a:cxnLst/>
              <a:rect r="r" b="b" t="t" l="l"/>
              <a:pathLst>
                <a:path h="612811" w="588916">
                  <a:moveTo>
                    <a:pt x="101833" y="0"/>
                  </a:moveTo>
                  <a:lnTo>
                    <a:pt x="487082" y="0"/>
                  </a:lnTo>
                  <a:cubicBezTo>
                    <a:pt x="514090" y="0"/>
                    <a:pt x="539992" y="10729"/>
                    <a:pt x="559090" y="29826"/>
                  </a:cubicBezTo>
                  <a:cubicBezTo>
                    <a:pt x="578187" y="48924"/>
                    <a:pt x="588916" y="74826"/>
                    <a:pt x="588916" y="101833"/>
                  </a:cubicBezTo>
                  <a:lnTo>
                    <a:pt x="588916" y="510978"/>
                  </a:lnTo>
                  <a:cubicBezTo>
                    <a:pt x="588916" y="537986"/>
                    <a:pt x="578187" y="563888"/>
                    <a:pt x="559090" y="582985"/>
                  </a:cubicBezTo>
                  <a:cubicBezTo>
                    <a:pt x="539992" y="602083"/>
                    <a:pt x="514090" y="612811"/>
                    <a:pt x="487082" y="612811"/>
                  </a:cubicBezTo>
                  <a:lnTo>
                    <a:pt x="101833" y="612811"/>
                  </a:lnTo>
                  <a:cubicBezTo>
                    <a:pt x="74826" y="612811"/>
                    <a:pt x="48924" y="602083"/>
                    <a:pt x="29826" y="582985"/>
                  </a:cubicBezTo>
                  <a:cubicBezTo>
                    <a:pt x="10729" y="563888"/>
                    <a:pt x="0" y="537986"/>
                    <a:pt x="0" y="510978"/>
                  </a:cubicBezTo>
                  <a:lnTo>
                    <a:pt x="0" y="101833"/>
                  </a:lnTo>
                  <a:cubicBezTo>
                    <a:pt x="0" y="74826"/>
                    <a:pt x="10729" y="48924"/>
                    <a:pt x="29826" y="29826"/>
                  </a:cubicBezTo>
                  <a:cubicBezTo>
                    <a:pt x="48924" y="10729"/>
                    <a:pt x="74826" y="0"/>
                    <a:pt x="101833" y="0"/>
                  </a:cubicBezTo>
                  <a:close/>
                </a:path>
              </a:pathLst>
            </a:custGeom>
            <a:blipFill>
              <a:blip r:embed="rId4"/>
              <a:stretch>
                <a:fillRect l="-28091" t="0" r="-2809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458032" y="5302793"/>
            <a:ext cx="3801268" cy="3955507"/>
            <a:chOff x="0" y="0"/>
            <a:chExt cx="588916" cy="6128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8916" cy="612811"/>
            </a:xfrm>
            <a:custGeom>
              <a:avLst/>
              <a:gdLst/>
              <a:ahLst/>
              <a:cxnLst/>
              <a:rect r="r" b="b" t="t" l="l"/>
              <a:pathLst>
                <a:path h="612811" w="588916">
                  <a:moveTo>
                    <a:pt x="101833" y="0"/>
                  </a:moveTo>
                  <a:lnTo>
                    <a:pt x="487082" y="0"/>
                  </a:lnTo>
                  <a:cubicBezTo>
                    <a:pt x="514090" y="0"/>
                    <a:pt x="539992" y="10729"/>
                    <a:pt x="559090" y="29826"/>
                  </a:cubicBezTo>
                  <a:cubicBezTo>
                    <a:pt x="578187" y="48924"/>
                    <a:pt x="588916" y="74826"/>
                    <a:pt x="588916" y="101833"/>
                  </a:cubicBezTo>
                  <a:lnTo>
                    <a:pt x="588916" y="510978"/>
                  </a:lnTo>
                  <a:cubicBezTo>
                    <a:pt x="588916" y="537986"/>
                    <a:pt x="578187" y="563888"/>
                    <a:pt x="559090" y="582985"/>
                  </a:cubicBezTo>
                  <a:cubicBezTo>
                    <a:pt x="539992" y="602083"/>
                    <a:pt x="514090" y="612811"/>
                    <a:pt x="487082" y="612811"/>
                  </a:cubicBezTo>
                  <a:lnTo>
                    <a:pt x="101833" y="612811"/>
                  </a:lnTo>
                  <a:cubicBezTo>
                    <a:pt x="74826" y="612811"/>
                    <a:pt x="48924" y="602083"/>
                    <a:pt x="29826" y="582985"/>
                  </a:cubicBezTo>
                  <a:cubicBezTo>
                    <a:pt x="10729" y="563888"/>
                    <a:pt x="0" y="537986"/>
                    <a:pt x="0" y="510978"/>
                  </a:cubicBezTo>
                  <a:lnTo>
                    <a:pt x="0" y="101833"/>
                  </a:lnTo>
                  <a:cubicBezTo>
                    <a:pt x="0" y="74826"/>
                    <a:pt x="10729" y="48924"/>
                    <a:pt x="29826" y="29826"/>
                  </a:cubicBezTo>
                  <a:cubicBezTo>
                    <a:pt x="48924" y="10729"/>
                    <a:pt x="74826" y="0"/>
                    <a:pt x="101833" y="0"/>
                  </a:cubicBezTo>
                  <a:close/>
                </a:path>
              </a:pathLst>
            </a:custGeom>
            <a:blipFill>
              <a:blip r:embed="rId5"/>
              <a:stretch>
                <a:fillRect l="-29737" t="0" r="-29737" b="0"/>
              </a:stretch>
            </a:blipFill>
          </p:spPr>
        </p:sp>
      </p:grp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29655" y="1228725"/>
            <a:ext cx="9629645" cy="120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5"/>
              </a:lnSpc>
            </a:pPr>
            <a:r>
              <a:rPr lang="en-US" sz="9250" spc="-62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Why METIS 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522785" y="0"/>
            <a:ext cx="8152439" cy="10741676"/>
            <a:chOff x="0" y="0"/>
            <a:chExt cx="1263026" cy="16641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3026" cy="1664167"/>
            </a:xfrm>
            <a:custGeom>
              <a:avLst/>
              <a:gdLst/>
              <a:ahLst/>
              <a:cxnLst/>
              <a:rect r="r" b="b" t="t" l="l"/>
              <a:pathLst>
                <a:path h="1664167" w="1263026">
                  <a:moveTo>
                    <a:pt x="47482" y="0"/>
                  </a:moveTo>
                  <a:lnTo>
                    <a:pt x="1215544" y="0"/>
                  </a:lnTo>
                  <a:cubicBezTo>
                    <a:pt x="1228137" y="0"/>
                    <a:pt x="1240214" y="5003"/>
                    <a:pt x="1249119" y="13907"/>
                  </a:cubicBezTo>
                  <a:cubicBezTo>
                    <a:pt x="1258024" y="22812"/>
                    <a:pt x="1263026" y="34889"/>
                    <a:pt x="1263026" y="47482"/>
                  </a:cubicBezTo>
                  <a:lnTo>
                    <a:pt x="1263026" y="1616685"/>
                  </a:lnTo>
                  <a:cubicBezTo>
                    <a:pt x="1263026" y="1642908"/>
                    <a:pt x="1241768" y="1664167"/>
                    <a:pt x="1215544" y="1664167"/>
                  </a:cubicBezTo>
                  <a:lnTo>
                    <a:pt x="47482" y="1664167"/>
                  </a:lnTo>
                  <a:cubicBezTo>
                    <a:pt x="34889" y="1664167"/>
                    <a:pt x="22812" y="1659164"/>
                    <a:pt x="13907" y="1650260"/>
                  </a:cubicBezTo>
                  <a:cubicBezTo>
                    <a:pt x="5003" y="1641355"/>
                    <a:pt x="0" y="1629278"/>
                    <a:pt x="0" y="1616685"/>
                  </a:cubicBezTo>
                  <a:lnTo>
                    <a:pt x="0" y="47482"/>
                  </a:lnTo>
                  <a:cubicBezTo>
                    <a:pt x="0" y="34889"/>
                    <a:pt x="5003" y="22812"/>
                    <a:pt x="13907" y="13907"/>
                  </a:cubicBezTo>
                  <a:cubicBezTo>
                    <a:pt x="22812" y="5003"/>
                    <a:pt x="34889" y="0"/>
                    <a:pt x="47482" y="0"/>
                  </a:cubicBezTo>
                  <a:close/>
                </a:path>
              </a:pathLst>
            </a:custGeom>
            <a:blipFill>
              <a:blip r:embed="rId4"/>
              <a:stretch>
                <a:fillRect l="-48882" t="0" r="-4888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63517" y="4373100"/>
            <a:ext cx="8595783" cy="3890332"/>
            <a:chOff x="0" y="0"/>
            <a:chExt cx="2263910" cy="102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63910" cy="1024614"/>
            </a:xfrm>
            <a:custGeom>
              <a:avLst/>
              <a:gdLst/>
              <a:ahLst/>
              <a:cxnLst/>
              <a:rect r="r" b="b" t="t" l="l"/>
              <a:pathLst>
                <a:path h="1024614" w="2263910">
                  <a:moveTo>
                    <a:pt x="22517" y="0"/>
                  </a:moveTo>
                  <a:lnTo>
                    <a:pt x="2241393" y="0"/>
                  </a:lnTo>
                  <a:cubicBezTo>
                    <a:pt x="2253829" y="0"/>
                    <a:pt x="2263910" y="10081"/>
                    <a:pt x="2263910" y="22517"/>
                  </a:cubicBezTo>
                  <a:lnTo>
                    <a:pt x="2263910" y="1002098"/>
                  </a:lnTo>
                  <a:cubicBezTo>
                    <a:pt x="2263910" y="1014533"/>
                    <a:pt x="2253829" y="1024614"/>
                    <a:pt x="2241393" y="1024614"/>
                  </a:cubicBezTo>
                  <a:lnTo>
                    <a:pt x="22517" y="1024614"/>
                  </a:lnTo>
                  <a:cubicBezTo>
                    <a:pt x="10081" y="1024614"/>
                    <a:pt x="0" y="1014533"/>
                    <a:pt x="0" y="1002098"/>
                  </a:cubicBezTo>
                  <a:lnTo>
                    <a:pt x="0" y="22517"/>
                  </a:lnTo>
                  <a:cubicBezTo>
                    <a:pt x="0" y="10081"/>
                    <a:pt x="10081" y="0"/>
                    <a:pt x="22517" y="0"/>
                  </a:cubicBezTo>
                  <a:close/>
                </a:path>
              </a:pathLst>
            </a:custGeom>
            <a:solidFill>
              <a:srgbClr val="1A3F6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63910" cy="1081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29655" y="2805543"/>
            <a:ext cx="9629645" cy="48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b="true" sz="3299" spc="-9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Advantages Over Girvan-Newman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537242"/>
            <a:ext cx="7650115" cy="322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6" indent="-377823" lvl="1">
              <a:lnSpc>
                <a:spcPts val="8749"/>
              </a:lnSpc>
              <a:buFont typeface="Arial"/>
              <a:buChar char="•"/>
            </a:pPr>
            <a:r>
              <a:rPr lang="en-US" sz="3499" spc="-10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Faster for Larger Graphs.</a:t>
            </a:r>
          </a:p>
          <a:p>
            <a:pPr algn="just" marL="755646" indent="-377823" lvl="1">
              <a:lnSpc>
                <a:spcPts val="8749"/>
              </a:lnSpc>
              <a:buFont typeface="Arial"/>
              <a:buChar char="•"/>
            </a:pPr>
            <a:r>
              <a:rPr lang="en-US" sz="3499" spc="-10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Scalable for Distributed Systems.</a:t>
            </a:r>
          </a:p>
          <a:p>
            <a:pPr algn="just" marL="755646" indent="-377823" lvl="1">
              <a:lnSpc>
                <a:spcPts val="8749"/>
              </a:lnSpc>
              <a:buFont typeface="Arial"/>
              <a:buChar char="•"/>
            </a:pPr>
            <a:r>
              <a:rPr lang="en-US" sz="3499" spc="-10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Minimizes Edge Cuts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DAGktVCNF8A</dc:identifier>
  <dcterms:modified xsi:type="dcterms:W3CDTF">2011-08-01T06:04:30Z</dcterms:modified>
  <cp:revision>1</cp:revision>
  <dc:title>A Community Detection-Based Parallel Algorithm for Quantum Circuit Simulation</dc:title>
</cp:coreProperties>
</file>